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5" r:id="rId9"/>
    <p:sldId id="262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64" autoAdjust="0"/>
  </p:normalViewPr>
  <p:slideViewPr>
    <p:cSldViewPr>
      <p:cViewPr varScale="1">
        <p:scale>
          <a:sx n="74" d="100"/>
          <a:sy n="74" d="100"/>
        </p:scale>
        <p:origin x="-12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35AB0-FBC3-41E5-80F9-6F6605FB24C5}" type="datetimeFigureOut">
              <a:rPr lang="uk-UA" smtClean="0"/>
              <a:pPr/>
              <a:t>26.10.2021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BB79F-0545-4502-9BF8-E59A09789EA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35425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BB79F-0545-4502-9BF8-E59A09789EA0}" type="slidenum">
              <a:rPr lang="uk-UA" smtClean="0"/>
              <a:pPr/>
              <a:t>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566003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68BA-C029-401A-A6BE-631A61FC791A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B1B2-622B-4738-969D-8EAC82C40D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68BA-C029-401A-A6BE-631A61FC791A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B1B2-622B-4738-969D-8EAC82C40D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68BA-C029-401A-A6BE-631A61FC791A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B1B2-622B-4738-969D-8EAC82C40D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68BA-C029-401A-A6BE-631A61FC791A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B1B2-622B-4738-969D-8EAC82C40D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68BA-C029-401A-A6BE-631A61FC791A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124B1B2-622B-4738-969D-8EAC82C40D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68BA-C029-401A-A6BE-631A61FC791A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B1B2-622B-4738-969D-8EAC82C40D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68BA-C029-401A-A6BE-631A61FC791A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B1B2-622B-4738-969D-8EAC82C40D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68BA-C029-401A-A6BE-631A61FC791A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B1B2-622B-4738-969D-8EAC82C40D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68BA-C029-401A-A6BE-631A61FC791A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B1B2-622B-4738-969D-8EAC82C40D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68BA-C029-401A-A6BE-631A61FC791A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B1B2-622B-4738-969D-8EAC82C40D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68BA-C029-401A-A6BE-631A61FC791A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B1B2-622B-4738-969D-8EAC82C40D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A5E68BA-C029-401A-A6BE-631A61FC791A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124B1B2-622B-4738-969D-8EAC82C40D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404664"/>
            <a:ext cx="8229600" cy="3312368"/>
          </a:xfrm>
        </p:spPr>
        <p:txBody>
          <a:bodyPr>
            <a:normAutofit/>
          </a:bodyPr>
          <a:lstStyle/>
          <a:p>
            <a:r>
              <a:rPr lang="uk-UA" sz="1800" dirty="0" err="1" smtClean="0">
                <a:solidFill>
                  <a:schemeClr val="bg2"/>
                </a:solidFill>
              </a:rPr>
              <a:t>Пальчиківський</a:t>
            </a:r>
            <a:r>
              <a:rPr lang="uk-UA" sz="1800" dirty="0" smtClean="0">
                <a:solidFill>
                  <a:schemeClr val="bg2"/>
                </a:solidFill>
              </a:rPr>
              <a:t> заклад загальної середньої освіти</a:t>
            </a:r>
            <a:r>
              <a:rPr lang="uk-UA" sz="1400" b="0" dirty="0" smtClean="0">
                <a:solidFill>
                  <a:schemeClr val="bg2"/>
                </a:solidFill>
              </a:rPr>
              <a:t/>
            </a:r>
            <a:br>
              <a:rPr lang="uk-UA" sz="1400" b="0" dirty="0" smtClean="0">
                <a:solidFill>
                  <a:schemeClr val="bg2"/>
                </a:solidFill>
              </a:rPr>
            </a:br>
            <a:r>
              <a:rPr lang="uk-UA" sz="1400" b="0" dirty="0" smtClean="0">
                <a:solidFill>
                  <a:schemeClr val="bg2"/>
                </a:solidFill>
              </a:rPr>
              <a:t/>
            </a:r>
            <a:br>
              <a:rPr lang="uk-UA" sz="1400" b="0" dirty="0" smtClean="0">
                <a:solidFill>
                  <a:schemeClr val="bg2"/>
                </a:solidFill>
              </a:rPr>
            </a:br>
            <a:r>
              <a:rPr lang="uk-UA" sz="1400" b="0" dirty="0" smtClean="0">
                <a:solidFill>
                  <a:schemeClr val="bg2"/>
                </a:solidFill>
              </a:rPr>
              <a:t/>
            </a:r>
            <a:br>
              <a:rPr lang="uk-UA" sz="1400" b="0" dirty="0" smtClean="0">
                <a:solidFill>
                  <a:schemeClr val="bg2"/>
                </a:solidFill>
              </a:rPr>
            </a:br>
            <a:r>
              <a:rPr lang="uk-UA" sz="3200" i="1" dirty="0" err="1" smtClean="0">
                <a:solidFill>
                  <a:schemeClr val="bg2"/>
                </a:solidFill>
                <a:latin typeface="+mn-lt"/>
              </a:rPr>
              <a:t>Підпроєкт</a:t>
            </a:r>
            <a:r>
              <a:rPr lang="uk-UA" sz="3200" i="1" dirty="0" smtClean="0">
                <a:solidFill>
                  <a:schemeClr val="bg2"/>
                </a:solidFill>
                <a:latin typeface="+mn-lt"/>
              </a:rPr>
              <a:t> Ліги старшокласників</a:t>
            </a:r>
            <a:br>
              <a:rPr lang="uk-UA" sz="3200" i="1" dirty="0" smtClean="0">
                <a:solidFill>
                  <a:schemeClr val="bg2"/>
                </a:solidFill>
                <a:latin typeface="+mn-lt"/>
              </a:rPr>
            </a:br>
            <a:r>
              <a:rPr lang="uk-UA" sz="3200" i="1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uk-UA" sz="3200" i="1" dirty="0" err="1" smtClean="0">
                <a:solidFill>
                  <a:schemeClr val="bg2"/>
                </a:solidFill>
                <a:latin typeface="+mn-lt"/>
              </a:rPr>
              <a:t>“Пишаюся</a:t>
            </a:r>
            <a:r>
              <a:rPr lang="uk-UA" sz="3200" i="1" dirty="0" smtClean="0">
                <a:solidFill>
                  <a:schemeClr val="bg2"/>
                </a:solidFill>
                <a:latin typeface="+mn-lt"/>
              </a:rPr>
              <a:t> тобою, рідний краю!”</a:t>
            </a:r>
            <a:r>
              <a:rPr lang="uk-UA" sz="1400" b="0" dirty="0" smtClean="0">
                <a:solidFill>
                  <a:schemeClr val="bg2"/>
                </a:solidFill>
              </a:rPr>
              <a:t/>
            </a:r>
            <a:br>
              <a:rPr lang="uk-UA" sz="1400" b="0" dirty="0" smtClean="0">
                <a:solidFill>
                  <a:schemeClr val="bg2"/>
                </a:solidFill>
              </a:rPr>
            </a:br>
            <a:r>
              <a:rPr lang="uk-UA" sz="1400" b="0" dirty="0" smtClean="0">
                <a:solidFill>
                  <a:schemeClr val="bg2"/>
                </a:solidFill>
              </a:rPr>
              <a:t/>
            </a:r>
            <a:br>
              <a:rPr lang="uk-UA" sz="1400" b="0" dirty="0" smtClean="0">
                <a:solidFill>
                  <a:schemeClr val="bg2"/>
                </a:solidFill>
              </a:rPr>
            </a:br>
            <a:r>
              <a:rPr lang="uk-UA" sz="1400" b="0" dirty="0" smtClean="0">
                <a:solidFill>
                  <a:schemeClr val="bg2"/>
                </a:solidFill>
              </a:rPr>
              <a:t/>
            </a:r>
            <a:br>
              <a:rPr lang="uk-UA" sz="1400" b="0" dirty="0" smtClean="0">
                <a:solidFill>
                  <a:schemeClr val="bg2"/>
                </a:solidFill>
              </a:rPr>
            </a:br>
            <a:r>
              <a:rPr lang="uk-UA" sz="1400" b="0" dirty="0" smtClean="0">
                <a:solidFill>
                  <a:schemeClr val="bg2"/>
                </a:solidFill>
              </a:rPr>
              <a:t/>
            </a:r>
            <a:br>
              <a:rPr lang="uk-UA" sz="1400" b="0" dirty="0" smtClean="0">
                <a:solidFill>
                  <a:schemeClr val="bg2"/>
                </a:solidFill>
              </a:rPr>
            </a:br>
            <a:endParaRPr lang="ru-RU" sz="1400" b="0" dirty="0">
              <a:solidFill>
                <a:schemeClr val="bg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7448872" cy="1944216"/>
          </a:xfrm>
          <a:noFill/>
        </p:spPr>
        <p:txBody>
          <a:bodyPr>
            <a:normAutofit/>
          </a:bodyPr>
          <a:lstStyle/>
          <a:p>
            <a:pPr algn="r"/>
            <a:endParaRPr lang="uk-UA" dirty="0" smtClean="0">
              <a:solidFill>
                <a:schemeClr val="bg2"/>
              </a:solidFill>
            </a:endParaRPr>
          </a:p>
          <a:p>
            <a:pPr algn="r"/>
            <a:r>
              <a:rPr lang="uk-UA" sz="1800" dirty="0" smtClean="0">
                <a:solidFill>
                  <a:schemeClr val="bg2"/>
                </a:solidFill>
              </a:rPr>
              <a:t>Підготували </a:t>
            </a:r>
            <a:r>
              <a:rPr lang="uk-UA" sz="1800" dirty="0" err="1" smtClean="0">
                <a:solidFill>
                  <a:schemeClr val="bg2"/>
                </a:solidFill>
              </a:rPr>
              <a:t>підпроєкт</a:t>
            </a:r>
            <a:r>
              <a:rPr lang="uk-UA" sz="1800" dirty="0" smtClean="0">
                <a:solidFill>
                  <a:schemeClr val="bg2"/>
                </a:solidFill>
              </a:rPr>
              <a:t>: вихованці краєзнавчого гуртка;</a:t>
            </a:r>
          </a:p>
          <a:p>
            <a:pPr algn="r"/>
            <a:r>
              <a:rPr lang="uk-UA" sz="1800" dirty="0" smtClean="0">
                <a:solidFill>
                  <a:schemeClr val="bg2"/>
                </a:solidFill>
              </a:rPr>
              <a:t>Керівник </a:t>
            </a:r>
            <a:r>
              <a:rPr lang="uk-UA" sz="1800" dirty="0" err="1" smtClean="0">
                <a:solidFill>
                  <a:schemeClr val="bg2"/>
                </a:solidFill>
              </a:rPr>
              <a:t>підпроєкту</a:t>
            </a:r>
            <a:r>
              <a:rPr lang="uk-UA" sz="1800" dirty="0" smtClean="0">
                <a:solidFill>
                  <a:schemeClr val="bg2"/>
                </a:solidFill>
              </a:rPr>
              <a:t>: </a:t>
            </a:r>
            <a:r>
              <a:rPr lang="uk-UA" sz="1800" dirty="0" err="1" smtClean="0">
                <a:solidFill>
                  <a:schemeClr val="bg2"/>
                </a:solidFill>
              </a:rPr>
              <a:t>Шамайда</a:t>
            </a:r>
            <a:r>
              <a:rPr lang="uk-UA" sz="1800" dirty="0" smtClean="0">
                <a:solidFill>
                  <a:schemeClr val="bg2"/>
                </a:solidFill>
              </a:rPr>
              <a:t> </a:t>
            </a:r>
            <a:r>
              <a:rPr lang="uk-UA" sz="1800" dirty="0" smtClean="0">
                <a:solidFill>
                  <a:schemeClr val="bg2"/>
                </a:solidFill>
              </a:rPr>
              <a:t>Г</a:t>
            </a:r>
            <a:r>
              <a:rPr lang="uk-UA" sz="1800" dirty="0" smtClean="0">
                <a:solidFill>
                  <a:schemeClr val="bg2"/>
                </a:solidFill>
              </a:rPr>
              <a:t>алина Миколаївна, </a:t>
            </a:r>
          </a:p>
          <a:p>
            <a:pPr algn="r"/>
            <a:r>
              <a:rPr lang="uk-UA" sz="1800" dirty="0" smtClean="0">
                <a:solidFill>
                  <a:schemeClr val="bg2"/>
                </a:solidFill>
              </a:rPr>
              <a:t>керівник краєзнавчого гуртка</a:t>
            </a:r>
            <a:endParaRPr lang="uk-UA" sz="1800" dirty="0" smtClean="0">
              <a:solidFill>
                <a:schemeClr val="bg2"/>
              </a:solidFill>
            </a:endParaRPr>
          </a:p>
          <a:p>
            <a:r>
              <a:rPr lang="uk-UA" sz="2000" dirty="0" smtClean="0">
                <a:solidFill>
                  <a:schemeClr val="bg2"/>
                </a:solidFill>
              </a:rPr>
              <a:t>2021</a:t>
            </a:r>
            <a:endParaRPr lang="uk-UA" sz="2000" dirty="0" smtClean="0">
              <a:solidFill>
                <a:schemeClr val="bg2"/>
              </a:solidFill>
            </a:endParaRPr>
          </a:p>
          <a:p>
            <a:endParaRPr lang="uk-UA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2631806" cy="4666530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bg2"/>
              </a:solidFill>
            </a:endParaRPr>
          </a:p>
        </p:txBody>
      </p:sp>
      <p:pic>
        <p:nvPicPr>
          <p:cNvPr id="5" name="Содержимое 4" descr="Єфремов_Петро_Олександрович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476672"/>
            <a:ext cx="3672408" cy="5112568"/>
          </a:xfrm>
        </p:spPr>
      </p:pic>
      <p:sp>
        <p:nvSpPr>
          <p:cNvPr id="6" name="Прямоугольник 5"/>
          <p:cNvSpPr/>
          <p:nvPr/>
        </p:nvSpPr>
        <p:spPr>
          <a:xfrm>
            <a:off x="4572000" y="1857364"/>
            <a:ext cx="38164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bg2"/>
                </a:solidFill>
              </a:rPr>
              <a:t>. </a:t>
            </a:r>
            <a:r>
              <a:rPr lang="ru-RU" sz="2800" dirty="0">
                <a:solidFill>
                  <a:schemeClr val="bg2"/>
                </a:solidFill>
              </a:rPr>
              <a:t>Літературознавець, критик, видавець, філолог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5705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>
                <a:solidFill>
                  <a:schemeClr val="bg2"/>
                </a:solidFill>
              </a:rPr>
              <a:t>       Петро </a:t>
            </a:r>
            <a:r>
              <a:rPr lang="uk-UA" dirty="0">
                <a:solidFill>
                  <a:schemeClr val="bg2"/>
                </a:solidFill>
              </a:rPr>
              <a:t>Олександрович </a:t>
            </a:r>
            <a:r>
              <a:rPr lang="uk-UA" dirty="0" smtClean="0">
                <a:solidFill>
                  <a:schemeClr val="bg2"/>
                </a:solidFill>
              </a:rPr>
              <a:t>Єфремов</a:t>
            </a:r>
          </a:p>
          <a:p>
            <a:r>
              <a:rPr lang="uk-UA" dirty="0" smtClean="0">
                <a:solidFill>
                  <a:schemeClr val="bg2"/>
                </a:solidFill>
              </a:rPr>
              <a:t>      народився </a:t>
            </a:r>
            <a:r>
              <a:rPr lang="uk-UA" dirty="0">
                <a:solidFill>
                  <a:schemeClr val="bg2"/>
                </a:solidFill>
              </a:rPr>
              <a:t>в селі Пальчик у </a:t>
            </a:r>
            <a:r>
              <a:rPr lang="uk-UA" dirty="0" smtClean="0">
                <a:solidFill>
                  <a:schemeClr val="bg2"/>
                </a:solidFill>
              </a:rPr>
              <a:t>1883 р.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0" dirty="0" smtClean="0">
                <a:solidFill>
                  <a:schemeClr val="bg2"/>
                </a:solidFill>
              </a:rPr>
              <a:t>В </a:t>
            </a:r>
            <a:r>
              <a:rPr lang="ru-RU" sz="2800" b="0" dirty="0" err="1" smtClean="0">
                <a:solidFill>
                  <a:schemeClr val="bg2"/>
                </a:solidFill>
              </a:rPr>
              <a:t>селі</a:t>
            </a:r>
            <a:r>
              <a:rPr lang="ru-RU" sz="2800" b="0" dirty="0" smtClean="0">
                <a:solidFill>
                  <a:schemeClr val="bg2"/>
                </a:solidFill>
              </a:rPr>
              <a:t> Пальчик на 11 </a:t>
            </a:r>
            <a:r>
              <a:rPr lang="ru-RU" sz="2800" b="0" dirty="0" err="1" smtClean="0">
                <a:solidFill>
                  <a:schemeClr val="bg2"/>
                </a:solidFill>
              </a:rPr>
              <a:t>років</a:t>
            </a:r>
            <a:r>
              <a:rPr lang="ru-RU" sz="2800" b="0" dirty="0" smtClean="0">
                <a:solidFill>
                  <a:schemeClr val="bg2"/>
                </a:solidFill>
              </a:rPr>
              <a:t> </a:t>
            </a:r>
            <a:r>
              <a:rPr lang="ru-RU" sz="2800" b="0" dirty="0" err="1" smtClean="0">
                <a:solidFill>
                  <a:schemeClr val="bg2"/>
                </a:solidFill>
              </a:rPr>
              <a:t>пізніше</a:t>
            </a:r>
            <a:r>
              <a:rPr lang="ru-RU" sz="2800" b="0" dirty="0" smtClean="0">
                <a:solidFill>
                  <a:schemeClr val="bg2"/>
                </a:solidFill>
              </a:rPr>
              <a:t> за </a:t>
            </a:r>
            <a:r>
              <a:rPr lang="ru-RU" sz="2800" b="0" dirty="0" err="1" smtClean="0">
                <a:solidFill>
                  <a:schemeClr val="bg2"/>
                </a:solidFill>
              </a:rPr>
              <a:t>Серія</a:t>
            </a:r>
            <a:r>
              <a:rPr lang="ru-RU" sz="2800" b="0" dirty="0" smtClean="0">
                <a:solidFill>
                  <a:schemeClr val="bg2"/>
                </a:solidFill>
              </a:rPr>
              <a:t> </a:t>
            </a:r>
            <a:r>
              <a:rPr lang="ru-RU" sz="2800" b="0" dirty="0" err="1" smtClean="0">
                <a:solidFill>
                  <a:schemeClr val="bg2"/>
                </a:solidFill>
              </a:rPr>
              <a:t>Єфремова</a:t>
            </a:r>
            <a:r>
              <a:rPr lang="ru-RU" sz="2800" b="0" dirty="0" smtClean="0">
                <a:solidFill>
                  <a:schemeClr val="bg2"/>
                </a:solidFill>
              </a:rPr>
              <a:t> народилась </a:t>
            </a:r>
            <a:r>
              <a:rPr lang="ru-RU" sz="2800" b="0" dirty="0" err="1" smtClean="0">
                <a:solidFill>
                  <a:schemeClr val="bg2"/>
                </a:solidFill>
              </a:rPr>
              <a:t>ще</a:t>
            </a:r>
            <a:r>
              <a:rPr lang="ru-RU" sz="2800" b="0" dirty="0" smtClean="0">
                <a:solidFill>
                  <a:schemeClr val="bg2"/>
                </a:solidFill>
              </a:rPr>
              <a:t> одна неординарна </a:t>
            </a:r>
            <a:r>
              <a:rPr lang="ru-RU" sz="2800" b="0" dirty="0" err="1" smtClean="0">
                <a:solidFill>
                  <a:schemeClr val="bg2"/>
                </a:solidFill>
              </a:rPr>
              <a:t>людина</a:t>
            </a:r>
            <a:r>
              <a:rPr lang="ru-RU" sz="2800" b="0" dirty="0">
                <a:solidFill>
                  <a:schemeClr val="bg2"/>
                </a:solidFill>
              </a:rPr>
              <a:t> </a:t>
            </a:r>
            <a:r>
              <a:rPr lang="ru-RU" sz="2800" b="0" dirty="0" smtClean="0">
                <a:solidFill>
                  <a:schemeClr val="bg2"/>
                </a:solidFill>
              </a:rPr>
              <a:t>– поет Коваленко Микола Васильович</a:t>
            </a:r>
            <a:endParaRPr lang="ru-RU" sz="2800" dirty="0">
              <a:solidFill>
                <a:schemeClr val="bg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70916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bg2"/>
                </a:solidFill>
              </a:rPr>
              <a:t> Микола Васильович особливо уважно вивчав буття народу та творчість свого земляка - Тараса Шевченка. І римувати почав дуже рано. 1906 р. починає друкуватися у газеті «Громадська думка та журналі «Рідний край». Йому належать збірки: «Під хрестом життя», «Огненна сльоза», «В кривавім тумані», «Червоні зигзаги», на які схвально відгукнулися критики і читачі. У голодному 33-му родина Коваленків переїздить на Київщину</a:t>
            </a:r>
            <a:r>
              <a:rPr lang="ru-RU" sz="2400" dirty="0">
                <a:solidFill>
                  <a:schemeClr val="bg2"/>
                </a:solidFill>
              </a:rPr>
              <a:t>, де Микола Васильович </a:t>
            </a:r>
            <a:r>
              <a:rPr lang="ru-RU" sz="2400" dirty="0" smtClean="0">
                <a:solidFill>
                  <a:schemeClr val="bg2"/>
                </a:solidFill>
              </a:rPr>
              <a:t>пише вірші, пробує творчі сили в новому жанрі - загадки.Уже після війни написав поему «Степ». Помер 1993 року.</a:t>
            </a:r>
            <a:endParaRPr lang="ru-RU" sz="2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1214414" y="214290"/>
            <a:ext cx="7015186" cy="1571636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2"/>
                </a:solidFill>
              </a:rPr>
              <a:t>Анатолій Полікарпович Хміль - партизан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3857652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solidFill>
                  <a:schemeClr val="bg2"/>
                </a:solidFill>
              </a:rPr>
              <a:t>У роки Другої </a:t>
            </a:r>
            <a:r>
              <a:rPr lang="ru-RU" dirty="0" err="1" smtClean="0">
                <a:solidFill>
                  <a:schemeClr val="bg2"/>
                </a:solidFill>
              </a:rPr>
              <a:t>світової</a:t>
            </a:r>
            <a:r>
              <a:rPr lang="ru-RU" dirty="0" smtClean="0">
                <a:solidFill>
                  <a:schemeClr val="bg2"/>
                </a:solidFill>
              </a:rPr>
              <a:t> війни 300 </a:t>
            </a:r>
            <a:r>
              <a:rPr lang="ru-RU" dirty="0" err="1" smtClean="0">
                <a:solidFill>
                  <a:schemeClr val="bg2"/>
                </a:solidFill>
              </a:rPr>
              <a:t>жителів</a:t>
            </a:r>
            <a:r>
              <a:rPr lang="ru-RU" dirty="0" smtClean="0">
                <a:solidFill>
                  <a:schemeClr val="bg2"/>
                </a:solidFill>
              </a:rPr>
              <a:t> села </a:t>
            </a:r>
            <a:r>
              <a:rPr lang="ru-RU" dirty="0" err="1" smtClean="0">
                <a:solidFill>
                  <a:schemeClr val="bg2"/>
                </a:solidFill>
              </a:rPr>
              <a:t>пішли</a:t>
            </a:r>
            <a:r>
              <a:rPr lang="ru-RU" dirty="0" smtClean="0">
                <a:solidFill>
                  <a:schemeClr val="bg2"/>
                </a:solidFill>
              </a:rPr>
              <a:t> на фронт, 173 з них </a:t>
            </a:r>
            <a:r>
              <a:rPr lang="ru-RU" dirty="0" err="1" smtClean="0">
                <a:solidFill>
                  <a:schemeClr val="bg2"/>
                </a:solidFill>
              </a:rPr>
              <a:t>загинули</a:t>
            </a:r>
            <a:r>
              <a:rPr lang="ru-RU" dirty="0" smtClean="0">
                <a:solidFill>
                  <a:schemeClr val="bg2"/>
                </a:solidFill>
              </a:rPr>
              <a:t>. За участь у </a:t>
            </a:r>
            <a:r>
              <a:rPr lang="ru-RU" dirty="0" err="1" smtClean="0">
                <a:solidFill>
                  <a:schemeClr val="bg2"/>
                </a:solidFill>
              </a:rPr>
              <a:t>боротьбі</a:t>
            </a:r>
            <a:r>
              <a:rPr lang="ru-RU" dirty="0" smtClean="0">
                <a:solidFill>
                  <a:schemeClr val="bg2"/>
                </a:solidFill>
              </a:rPr>
              <a:t> з </a:t>
            </a:r>
            <a:r>
              <a:rPr lang="ru-RU" dirty="0" err="1" smtClean="0">
                <a:solidFill>
                  <a:schemeClr val="bg2"/>
                </a:solidFill>
              </a:rPr>
              <a:t>німецько-фашистськими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загарбниками</a:t>
            </a:r>
            <a:r>
              <a:rPr lang="ru-RU" dirty="0" smtClean="0">
                <a:solidFill>
                  <a:schemeClr val="bg2"/>
                </a:solidFill>
              </a:rPr>
              <a:t> 82 </a:t>
            </a:r>
            <a:r>
              <a:rPr lang="ru-RU" dirty="0" err="1" smtClean="0">
                <a:solidFill>
                  <a:schemeClr val="bg2"/>
                </a:solidFill>
              </a:rPr>
              <a:t>чоловіка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нагороджено</a:t>
            </a:r>
            <a:r>
              <a:rPr lang="ru-RU" dirty="0" smtClean="0">
                <a:solidFill>
                  <a:schemeClr val="bg2"/>
                </a:solidFill>
              </a:rPr>
              <a:t> орденами й медалями, </a:t>
            </a:r>
            <a:r>
              <a:rPr lang="ru-RU" dirty="0" err="1" smtClean="0">
                <a:solidFill>
                  <a:schemeClr val="bg2"/>
                </a:solidFill>
              </a:rPr>
              <a:t>серед</a:t>
            </a:r>
            <a:r>
              <a:rPr lang="ru-RU" dirty="0" smtClean="0">
                <a:solidFill>
                  <a:schemeClr val="bg2"/>
                </a:solidFill>
              </a:rPr>
              <a:t> них кавалер ордена </a:t>
            </a:r>
            <a:r>
              <a:rPr lang="ru-RU" dirty="0" err="1" smtClean="0">
                <a:solidFill>
                  <a:schemeClr val="bg2"/>
                </a:solidFill>
              </a:rPr>
              <a:t>Червоної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Зірки</a:t>
            </a:r>
            <a:r>
              <a:rPr lang="ru-RU" dirty="0" smtClean="0">
                <a:solidFill>
                  <a:schemeClr val="bg2"/>
                </a:solidFill>
              </a:rPr>
              <a:t>, </a:t>
            </a:r>
            <a:r>
              <a:rPr lang="ru-RU" dirty="0" err="1" smtClean="0">
                <a:solidFill>
                  <a:schemeClr val="bg2"/>
                </a:solidFill>
              </a:rPr>
              <a:t>юний</a:t>
            </a:r>
            <a:r>
              <a:rPr lang="ru-RU" dirty="0" smtClean="0">
                <a:solidFill>
                  <a:schemeClr val="bg2"/>
                </a:solidFill>
              </a:rPr>
              <a:t> партизан </a:t>
            </a:r>
            <a:r>
              <a:rPr lang="ru-RU" dirty="0" err="1" smtClean="0">
                <a:solidFill>
                  <a:schemeClr val="bg2"/>
                </a:solidFill>
              </a:rPr>
              <a:t>Анатолій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Хміль</a:t>
            </a:r>
            <a:r>
              <a:rPr lang="ru-RU" dirty="0" smtClean="0">
                <a:solidFill>
                  <a:schemeClr val="bg2"/>
                </a:solidFill>
              </a:rPr>
              <a:t>, який </a:t>
            </a:r>
            <a:r>
              <a:rPr lang="ru-RU" dirty="0" err="1" smtClean="0">
                <a:solidFill>
                  <a:schemeClr val="bg2"/>
                </a:solidFill>
              </a:rPr>
              <a:t>воював</a:t>
            </a:r>
            <a:r>
              <a:rPr lang="ru-RU" dirty="0" smtClean="0">
                <a:solidFill>
                  <a:schemeClr val="bg2"/>
                </a:solidFill>
              </a:rPr>
              <a:t> у </a:t>
            </a:r>
            <a:r>
              <a:rPr lang="ru-RU" dirty="0" err="1" smtClean="0">
                <a:solidFill>
                  <a:schemeClr val="bg2"/>
                </a:solidFill>
              </a:rPr>
              <a:t>складі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диверсійної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групи</a:t>
            </a:r>
            <a:r>
              <a:rPr lang="ru-RU" dirty="0" smtClean="0">
                <a:solidFill>
                  <a:schemeClr val="bg2"/>
                </a:solidFill>
              </a:rPr>
              <a:t> і </a:t>
            </a:r>
            <a:r>
              <a:rPr lang="ru-RU" dirty="0" err="1" smtClean="0">
                <a:solidFill>
                  <a:schemeClr val="bg2"/>
                </a:solidFill>
              </a:rPr>
              <a:t>партизанського</a:t>
            </a:r>
            <a:r>
              <a:rPr lang="ru-RU" dirty="0" smtClean="0">
                <a:solidFill>
                  <a:schemeClr val="bg2"/>
                </a:solidFill>
              </a:rPr>
              <a:t> загону «Вперед» на </a:t>
            </a:r>
            <a:r>
              <a:rPr lang="ru-RU" dirty="0" err="1" smtClean="0">
                <a:solidFill>
                  <a:schemeClr val="bg2"/>
                </a:solidFill>
              </a:rPr>
              <a:t>території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Угорщини</a:t>
            </a:r>
            <a:r>
              <a:rPr lang="ru-RU" dirty="0" smtClean="0">
                <a:solidFill>
                  <a:schemeClr val="bg2"/>
                </a:solidFill>
              </a:rPr>
              <a:t> і </a:t>
            </a:r>
            <a:r>
              <a:rPr lang="ru-RU" dirty="0" err="1" smtClean="0">
                <a:solidFill>
                  <a:schemeClr val="bg2"/>
                </a:solidFill>
              </a:rPr>
              <a:t>Чехословаччини</a:t>
            </a:r>
            <a:r>
              <a:rPr lang="ru-RU" dirty="0" smtClean="0">
                <a:solidFill>
                  <a:schemeClr val="bg2"/>
                </a:solidFill>
              </a:rPr>
              <a:t>.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2"/>
                </a:solidFill>
              </a:rPr>
              <a:t> На </a:t>
            </a:r>
            <a:r>
              <a:rPr lang="ru-RU" dirty="0" err="1" smtClean="0">
                <a:solidFill>
                  <a:schemeClr val="bg2"/>
                </a:solidFill>
              </a:rPr>
              <a:t>його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рахунку</a:t>
            </a:r>
            <a:r>
              <a:rPr lang="ru-RU" dirty="0" smtClean="0">
                <a:solidFill>
                  <a:schemeClr val="bg2"/>
                </a:solidFill>
              </a:rPr>
              <a:t> десятки </a:t>
            </a:r>
            <a:r>
              <a:rPr lang="ru-RU" dirty="0" err="1" smtClean="0">
                <a:solidFill>
                  <a:schemeClr val="bg2"/>
                </a:solidFill>
              </a:rPr>
              <a:t>підірваних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ешелонів</a:t>
            </a:r>
            <a:r>
              <a:rPr lang="ru-RU" dirty="0" smtClean="0">
                <a:solidFill>
                  <a:schemeClr val="bg2"/>
                </a:solidFill>
              </a:rPr>
              <a:t>, </a:t>
            </a:r>
            <a:r>
              <a:rPr lang="ru-RU" dirty="0" err="1" smtClean="0">
                <a:solidFill>
                  <a:schemeClr val="bg2"/>
                </a:solidFill>
              </a:rPr>
              <a:t>військових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об’єктів</a:t>
            </a:r>
            <a:r>
              <a:rPr lang="ru-RU" dirty="0" smtClean="0">
                <a:solidFill>
                  <a:schemeClr val="bg2"/>
                </a:solidFill>
              </a:rPr>
              <a:t>. </a:t>
            </a:r>
            <a:endParaRPr lang="ru-R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6182" y="548680"/>
            <a:ext cx="4900618" cy="868958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chemeClr val="bg2"/>
                </a:solidFill>
              </a:rPr>
              <a:t>Поет </a:t>
            </a:r>
            <a:br>
              <a:rPr lang="ru-RU" b="0" dirty="0" smtClean="0">
                <a:solidFill>
                  <a:schemeClr val="bg2"/>
                </a:solidFill>
              </a:rPr>
            </a:br>
            <a:r>
              <a:rPr lang="ru-RU" b="0" dirty="0" smtClean="0">
                <a:solidFill>
                  <a:schemeClr val="bg2"/>
                </a:solidFill>
              </a:rPr>
              <a:t>ЯКІВ ІВАНОВИЧ ІВАШКЕВИЧ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14138" y="1844824"/>
            <a:ext cx="4444705" cy="4464536"/>
          </a:xfrm>
        </p:spPr>
        <p:txBody>
          <a:bodyPr>
            <a:noAutofit/>
          </a:bodyPr>
          <a:lstStyle/>
          <a:p>
            <a:pPr marL="137160" indent="0" algn="just">
              <a:buNone/>
            </a:pPr>
            <a:r>
              <a:rPr lang="ru-RU" sz="2400" dirty="0" smtClean="0">
                <a:solidFill>
                  <a:schemeClr val="bg2"/>
                </a:solidFill>
                <a:latin typeface="+mj-lt"/>
              </a:rPr>
              <a:t>Учитель-україніст</a:t>
            </a:r>
            <a:r>
              <a:rPr lang="ru-RU" sz="2400" dirty="0">
                <a:solidFill>
                  <a:schemeClr val="bg2"/>
                </a:solidFill>
                <a:latin typeface="+mj-lt"/>
              </a:rPr>
              <a:t>, </a:t>
            </a:r>
            <a:r>
              <a:rPr lang="ru-RU" sz="2400" dirty="0" smtClean="0">
                <a:solidFill>
                  <a:schemeClr val="bg2"/>
                </a:solidFill>
                <a:latin typeface="+mj-lt"/>
              </a:rPr>
              <a:t>відмінник освіти України .Яків Іванович</a:t>
            </a:r>
            <a:r>
              <a:rPr lang="ru-RU" sz="2400" dirty="0">
                <a:solidFill>
                  <a:schemeClr val="bg2"/>
                </a:solidFill>
                <a:latin typeface="+mj-lt"/>
              </a:rPr>
              <a:t/>
            </a:r>
            <a:br>
              <a:rPr lang="ru-RU" sz="2400" dirty="0">
                <a:solidFill>
                  <a:schemeClr val="bg2"/>
                </a:solidFill>
                <a:latin typeface="+mj-lt"/>
              </a:rPr>
            </a:br>
            <a:r>
              <a:rPr lang="ru-RU" sz="2400" dirty="0">
                <a:solidFill>
                  <a:schemeClr val="bg2"/>
                </a:solidFill>
                <a:latin typeface="+mj-lt"/>
              </a:rPr>
              <a:t> п</a:t>
            </a:r>
            <a:r>
              <a:rPr lang="ru-RU" sz="2400" dirty="0" smtClean="0">
                <a:solidFill>
                  <a:schemeClr val="bg2"/>
                </a:solidFill>
                <a:latin typeface="+mj-lt"/>
              </a:rPr>
              <a:t>оєднував педагогічну ді-яльність з літературною та журналістською. </a:t>
            </a:r>
          </a:p>
          <a:p>
            <a:pPr marL="137160" indent="0" algn="just">
              <a:buNone/>
            </a:pPr>
            <a:r>
              <a:rPr lang="ru-RU" sz="2400" dirty="0" smtClean="0">
                <a:solidFill>
                  <a:schemeClr val="bg2"/>
                </a:solidFill>
                <a:latin typeface="+mj-lt"/>
              </a:rPr>
              <a:t>Закоханий у красу Шевченкового краю, творив поезії, видав чотири збірки: «Вічносте моя» (1998), «Іскрою викрешусь» (2002), «На перехресті доріг» (2005), «На крилах мужності й	любові»	(2006).</a:t>
            </a:r>
            <a:br>
              <a:rPr lang="ru-RU" sz="2400" dirty="0" smtClean="0">
                <a:solidFill>
                  <a:schemeClr val="bg2"/>
                </a:solidFill>
                <a:latin typeface="+mj-lt"/>
              </a:rPr>
            </a:br>
            <a:endParaRPr lang="ru-RU" sz="2400" dirty="0">
              <a:latin typeface="+mj-lt"/>
            </a:endParaRPr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2" y="692696"/>
            <a:ext cx="3126482" cy="50693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 rot="10800000" flipV="1">
            <a:off x="539552" y="3059672"/>
            <a:ext cx="34145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chemeClr val="bg2"/>
              </a:solidFill>
            </a:endParaRPr>
          </a:p>
          <a:p>
            <a:endParaRPr lang="ru-RU" dirty="0">
              <a:solidFill>
                <a:schemeClr val="bg2"/>
              </a:solidFill>
            </a:endParaRPr>
          </a:p>
          <a:p>
            <a:endParaRPr lang="ru-RU" dirty="0" smtClean="0">
              <a:solidFill>
                <a:schemeClr val="bg2"/>
              </a:solidFill>
            </a:endParaRPr>
          </a:p>
          <a:p>
            <a:endParaRPr lang="ru-RU" dirty="0">
              <a:solidFill>
                <a:schemeClr val="bg2"/>
              </a:solidFill>
            </a:endParaRPr>
          </a:p>
          <a:p>
            <a:endParaRPr lang="ru-RU" dirty="0" smtClean="0">
              <a:solidFill>
                <a:schemeClr val="bg2"/>
              </a:solidFill>
            </a:endParaRPr>
          </a:p>
          <a:p>
            <a:endParaRPr lang="ru-RU" dirty="0">
              <a:solidFill>
                <a:schemeClr val="bg2"/>
              </a:solidFill>
            </a:endParaRPr>
          </a:p>
          <a:p>
            <a:endParaRPr lang="ru-RU" dirty="0" smtClean="0">
              <a:solidFill>
                <a:schemeClr val="bg2"/>
              </a:solidFill>
            </a:endParaRPr>
          </a:p>
          <a:p>
            <a:endParaRPr lang="ru-RU" dirty="0">
              <a:solidFill>
                <a:schemeClr val="bg2"/>
              </a:solidFill>
            </a:endParaRPr>
          </a:p>
          <a:p>
            <a:endParaRPr lang="ru-RU" dirty="0" smtClean="0">
              <a:solidFill>
                <a:schemeClr val="bg2"/>
              </a:solidFill>
            </a:endParaRPr>
          </a:p>
          <a:p>
            <a:endParaRPr lang="ru-RU" dirty="0">
              <a:solidFill>
                <a:schemeClr val="bg2"/>
              </a:solidFill>
            </a:endParaRPr>
          </a:p>
          <a:p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smtClean="0">
                <a:solidFill>
                  <a:schemeClr val="bg2"/>
                </a:solidFill>
              </a:rPr>
              <a:t>     </a:t>
            </a:r>
            <a:r>
              <a:rPr lang="ru-RU" sz="3600" dirty="0" smtClean="0">
                <a:solidFill>
                  <a:schemeClr val="bg2"/>
                </a:solidFill>
              </a:rPr>
              <a:t>1926-2014</a:t>
            </a:r>
            <a:endParaRPr lang="uk-U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2714644"/>
          </a:xfrm>
        </p:spPr>
        <p:txBody>
          <a:bodyPr>
            <a:normAutofit/>
          </a:bodyPr>
          <a:lstStyle/>
          <a:p>
            <a:r>
              <a:rPr lang="uk-UA" sz="4400" dirty="0" smtClean="0">
                <a:solidFill>
                  <a:schemeClr val="bg2"/>
                </a:solidFill>
              </a:rPr>
              <a:t>ДЯКУЄМО ЗА УВАГУ.</a:t>
            </a:r>
            <a:r>
              <a:rPr lang="ru-RU" sz="4400" dirty="0" smtClean="0">
                <a:solidFill>
                  <a:schemeClr val="bg2"/>
                </a:solidFill>
              </a:rPr>
              <a:t/>
            </a:r>
            <a:br>
              <a:rPr lang="ru-RU" sz="4400" dirty="0" smtClean="0">
                <a:solidFill>
                  <a:schemeClr val="bg2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257404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6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chemeClr val="bg2"/>
                </a:solidFill>
              </a:rPr>
              <a:t>ПАЛЬЧИК — село,  </a:t>
            </a:r>
            <a:r>
              <a:rPr lang="ru-RU" b="0" dirty="0" err="1" smtClean="0">
                <a:solidFill>
                  <a:schemeClr val="bg2"/>
                </a:solidFill>
              </a:rPr>
              <a:t>розташоване</a:t>
            </a:r>
            <a:r>
              <a:rPr lang="ru-RU" b="0" dirty="0" smtClean="0">
                <a:solidFill>
                  <a:schemeClr val="bg2"/>
                </a:solidFill>
              </a:rPr>
              <a:t> на </a:t>
            </a:r>
            <a:r>
              <a:rPr lang="ru-RU" b="0" dirty="0" err="1" smtClean="0">
                <a:solidFill>
                  <a:schemeClr val="bg2"/>
                </a:solidFill>
              </a:rPr>
              <a:t>лівому</a:t>
            </a:r>
            <a:r>
              <a:rPr lang="ru-RU" b="0" dirty="0" smtClean="0">
                <a:solidFill>
                  <a:schemeClr val="bg2"/>
                </a:solidFill>
              </a:rPr>
              <a:t> </a:t>
            </a:r>
            <a:r>
              <a:rPr lang="ru-RU" b="0" dirty="0" err="1" smtClean="0">
                <a:solidFill>
                  <a:schemeClr val="bg2"/>
                </a:solidFill>
              </a:rPr>
              <a:t>березі</a:t>
            </a:r>
            <a:r>
              <a:rPr lang="ru-RU" b="0" dirty="0" smtClean="0">
                <a:solidFill>
                  <a:schemeClr val="bg2"/>
                </a:solidFill>
              </a:rPr>
              <a:t> Гнилого </a:t>
            </a:r>
            <a:r>
              <a:rPr lang="ru-RU" b="0" dirty="0" err="1" smtClean="0">
                <a:solidFill>
                  <a:schemeClr val="bg2"/>
                </a:solidFill>
              </a:rPr>
              <a:t>Тікичу</a:t>
            </a:r>
            <a:endParaRPr lang="ru-RU" dirty="0">
              <a:solidFill>
                <a:schemeClr val="bg2"/>
              </a:solidFill>
            </a:endParaRPr>
          </a:p>
        </p:txBody>
      </p:sp>
      <p:pic>
        <p:nvPicPr>
          <p:cNvPr id="10" name="Содержимое 9" descr="245609243_574861237056809_7264954555738351419_n.png"/>
          <p:cNvPicPr>
            <a:picLocks noGrp="1"/>
          </p:cNvPicPr>
          <p:nvPr>
            <p:ph idx="1"/>
          </p:nvPr>
        </p:nvPicPr>
        <p:blipFill>
          <a:blip r:embed="rId3" cstate="print"/>
          <a:srcRect t="35156"/>
          <a:stretch>
            <a:fillRect/>
          </a:stretch>
        </p:blipFill>
        <p:spPr>
          <a:xfrm>
            <a:off x="2529756" y="1600200"/>
            <a:ext cx="4084488" cy="4708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611560" y="4664821"/>
            <a:ext cx="8136904" cy="1932531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bg2"/>
                </a:solidFill>
              </a:rPr>
              <a:t>У Катеринопільському районі чимало неповторних краєвидів. Звісно, більшість із них над водоймами – ставками й річками. Найвідомішим туристичним місцем тут вважають пальчиківську, луківську скали . Нещодавно на луківській скалі впорядкували зону відпочинку</a:t>
            </a:r>
            <a:r>
              <a:rPr lang="ru-RU" sz="2000" dirty="0">
                <a:solidFill>
                  <a:schemeClr val="bg2"/>
                </a:solidFill>
              </a:rPr>
              <a:t>.</a:t>
            </a:r>
            <a:r>
              <a:rPr lang="ru-RU" sz="2000" dirty="0" smtClean="0">
                <a:solidFill>
                  <a:schemeClr val="bg2"/>
                </a:solidFill>
              </a:rPr>
              <a:t> Тепер можна цивілізовано провести час на природі, полюбуватись екосистемою Гнилого Тікича.</a:t>
            </a:r>
            <a:br>
              <a:rPr lang="ru-RU" sz="2000" dirty="0" smtClean="0">
                <a:solidFill>
                  <a:schemeClr val="bg2"/>
                </a:solidFill>
              </a:rPr>
            </a:br>
            <a:endParaRPr lang="ru-RU" sz="2000" dirty="0">
              <a:solidFill>
                <a:schemeClr val="bg2"/>
              </a:solidFill>
            </a:endParaRPr>
          </a:p>
        </p:txBody>
      </p:sp>
      <p:pic>
        <p:nvPicPr>
          <p:cNvPr id="4" name="Содержимое 3" descr="99140438_3068001239887359_2193697341486137344_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188640"/>
            <a:ext cx="4752528" cy="3024336"/>
          </a:xfrm>
        </p:spPr>
      </p:pic>
      <p:pic>
        <p:nvPicPr>
          <p:cNvPr id="5" name="Рисунок 4" descr="100522467_262634538418455_1836153417311977472_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1844825"/>
            <a:ext cx="4826034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chemeClr val="bg2"/>
                </a:solidFill>
              </a:rPr>
              <a:t>Вперше Пальчик згадується у другій половині XVIII століття.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 fontScale="25000" lnSpcReduction="20000"/>
          </a:bodyPr>
          <a:lstStyle/>
          <a:p>
            <a:endParaRPr lang="ru-RU" b="1" dirty="0" smtClean="0">
              <a:solidFill>
                <a:schemeClr val="bg2"/>
              </a:solidFill>
            </a:endParaRPr>
          </a:p>
          <a:p>
            <a:endParaRPr lang="ru-RU" b="1" dirty="0">
              <a:solidFill>
                <a:schemeClr val="bg2"/>
              </a:solidFill>
            </a:endParaRPr>
          </a:p>
          <a:p>
            <a:endParaRPr lang="ru-RU" b="1" dirty="0" smtClean="0">
              <a:solidFill>
                <a:schemeClr val="bg2"/>
              </a:solidFill>
            </a:endParaRPr>
          </a:p>
          <a:p>
            <a:endParaRPr lang="ru-RU" b="1" dirty="0">
              <a:solidFill>
                <a:schemeClr val="bg2"/>
              </a:solidFill>
            </a:endParaRPr>
          </a:p>
          <a:p>
            <a:endParaRPr lang="ru-RU" b="1" dirty="0" smtClean="0">
              <a:solidFill>
                <a:schemeClr val="bg2"/>
              </a:solidFill>
            </a:endParaRPr>
          </a:p>
          <a:p>
            <a:endParaRPr lang="ru-RU" b="1" dirty="0">
              <a:solidFill>
                <a:schemeClr val="bg2"/>
              </a:solidFill>
            </a:endParaRPr>
          </a:p>
          <a:p>
            <a:endParaRPr lang="ru-RU" b="1" dirty="0" smtClean="0">
              <a:solidFill>
                <a:schemeClr val="bg2"/>
              </a:solidFill>
            </a:endParaRPr>
          </a:p>
          <a:p>
            <a:endParaRPr lang="ru-RU" b="1" dirty="0">
              <a:solidFill>
                <a:schemeClr val="bg2"/>
              </a:solidFill>
            </a:endParaRPr>
          </a:p>
          <a:p>
            <a:endParaRPr lang="ru-RU" b="1" dirty="0" smtClean="0">
              <a:solidFill>
                <a:schemeClr val="bg2"/>
              </a:solidFill>
            </a:endParaRPr>
          </a:p>
          <a:p>
            <a:endParaRPr lang="ru-RU" b="1" dirty="0">
              <a:solidFill>
                <a:schemeClr val="bg2"/>
              </a:solidFill>
            </a:endParaRPr>
          </a:p>
          <a:p>
            <a:endParaRPr lang="ru-RU" b="1" dirty="0" smtClean="0">
              <a:solidFill>
                <a:schemeClr val="bg2"/>
              </a:solidFill>
            </a:endParaRPr>
          </a:p>
          <a:p>
            <a:endParaRPr lang="ru-RU" b="1" dirty="0">
              <a:solidFill>
                <a:schemeClr val="bg2"/>
              </a:solidFill>
            </a:endParaRPr>
          </a:p>
          <a:p>
            <a:endParaRPr lang="ru-RU" b="1" dirty="0" smtClean="0">
              <a:solidFill>
                <a:schemeClr val="bg2"/>
              </a:solidFill>
            </a:endParaRPr>
          </a:p>
          <a:p>
            <a:endParaRPr lang="ru-RU" b="1" dirty="0">
              <a:solidFill>
                <a:schemeClr val="bg2"/>
              </a:solidFill>
            </a:endParaRPr>
          </a:p>
          <a:p>
            <a:endParaRPr lang="ru-RU" b="1" dirty="0" smtClean="0">
              <a:solidFill>
                <a:schemeClr val="bg2"/>
              </a:solidFill>
            </a:endParaRPr>
          </a:p>
          <a:p>
            <a:endParaRPr lang="ru-RU" b="1" dirty="0">
              <a:solidFill>
                <a:schemeClr val="bg2"/>
              </a:solidFill>
            </a:endParaRPr>
          </a:p>
          <a:p>
            <a:endParaRPr lang="ru-RU" b="1" dirty="0" smtClean="0">
              <a:solidFill>
                <a:schemeClr val="bg2"/>
              </a:solidFill>
            </a:endParaRPr>
          </a:p>
          <a:p>
            <a:endParaRPr lang="ru-RU" b="1" dirty="0">
              <a:solidFill>
                <a:schemeClr val="bg2"/>
              </a:solidFill>
            </a:endParaRPr>
          </a:p>
          <a:p>
            <a:endParaRPr lang="ru-RU" b="1" dirty="0" smtClean="0">
              <a:solidFill>
                <a:schemeClr val="bg2"/>
              </a:solidFill>
            </a:endParaRPr>
          </a:p>
          <a:p>
            <a:endParaRPr lang="ru-RU" b="1" dirty="0">
              <a:solidFill>
                <a:schemeClr val="bg2"/>
              </a:solidFill>
            </a:endParaRPr>
          </a:p>
          <a:p>
            <a:endParaRPr lang="ru-RU" b="1" dirty="0" smtClean="0">
              <a:solidFill>
                <a:schemeClr val="bg2"/>
              </a:solidFill>
            </a:endParaRPr>
          </a:p>
          <a:p>
            <a:endParaRPr lang="ru-RU" b="1" dirty="0">
              <a:solidFill>
                <a:schemeClr val="bg2"/>
              </a:solidFill>
            </a:endParaRPr>
          </a:p>
          <a:p>
            <a:endParaRPr lang="ru-RU" sz="6200" b="1" dirty="0" smtClean="0">
              <a:solidFill>
                <a:schemeClr val="bg2"/>
              </a:solidFill>
            </a:endParaRPr>
          </a:p>
          <a:p>
            <a:endParaRPr lang="ru-RU" sz="6200" b="1" dirty="0">
              <a:solidFill>
                <a:schemeClr val="bg2"/>
              </a:solidFill>
            </a:endParaRPr>
          </a:p>
          <a:p>
            <a:pPr algn="ctr"/>
            <a:r>
              <a:rPr lang="ru-RU" sz="8000" b="1" dirty="0" smtClean="0">
                <a:solidFill>
                  <a:schemeClr val="bg2"/>
                </a:solidFill>
              </a:rPr>
              <a:t>Похилевич  Л. И. Сказания о населенных местностях Киевской губернии 1864 г.</a:t>
            </a:r>
            <a:endParaRPr lang="ru-RU" sz="8000" dirty="0" smtClean="0">
              <a:solidFill>
                <a:schemeClr val="bg2"/>
              </a:solidFill>
            </a:endParaRPr>
          </a:p>
          <a:p>
            <a:r>
              <a:rPr lang="ru-RU" sz="8000" dirty="0" smtClean="0">
                <a:solidFill>
                  <a:schemeClr val="bg2"/>
                </a:solidFill>
              </a:rPr>
              <a:t>Пальчик, село на левой стороне Гнилого Тикича, в 4-х верстах ниже сел: Бродецкого и Гуляйполя. Жителей обоего пола 960. В селе находится волостное управление, к коему причислены следующие деревни: Песчана, Ямполь, Петриковка, Стоиков и Лисича Балка. На полях к деревне Гончарихе замечательны древние могилы, из коих три исследованы в 1845 году. Отдельная часть села Пальчика, лежащая на низменности при самой реке, называется Луковкой (от слова лука — луг). Жителей в ней обоего пола 380.</a:t>
            </a:r>
            <a:br>
              <a:rPr lang="ru-RU" sz="8000" dirty="0" smtClean="0">
                <a:solidFill>
                  <a:schemeClr val="bg2"/>
                </a:solidFill>
              </a:rPr>
            </a:br>
            <a:r>
              <a:rPr lang="ru-RU" sz="8000" dirty="0" smtClean="0">
                <a:solidFill>
                  <a:schemeClr val="bg2"/>
                </a:solidFill>
              </a:rPr>
              <a:t>  </a:t>
            </a:r>
          </a:p>
          <a:p>
            <a:endParaRPr lang="ru-RU" dirty="0" smtClean="0">
              <a:solidFill>
                <a:schemeClr val="bg2"/>
              </a:solidFill>
            </a:endParaRPr>
          </a:p>
          <a:p>
            <a:endParaRPr lang="ru-RU" dirty="0" smtClean="0">
              <a:solidFill>
                <a:schemeClr val="bg2"/>
              </a:solidFill>
            </a:endParaRPr>
          </a:p>
          <a:p>
            <a:endParaRPr lang="ru-RU" dirty="0" smtClean="0">
              <a:solidFill>
                <a:schemeClr val="bg2"/>
              </a:solidFill>
            </a:endParaRPr>
          </a:p>
          <a:p>
            <a:r>
              <a:rPr lang="ru-RU" dirty="0" smtClean="0">
                <a:solidFill>
                  <a:schemeClr val="bg2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5" name="Рисунок 4" descr="1503229814_pal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9" y="1556792"/>
            <a:ext cx="6912768" cy="266429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2350369" cy="2938338"/>
          </a:xfrm>
        </p:spPr>
        <p:txBody>
          <a:bodyPr>
            <a:normAutofit/>
          </a:bodyPr>
          <a:lstStyle/>
          <a:p>
            <a:endParaRPr lang="ru-RU" sz="2000" dirty="0">
              <a:solidFill>
                <a:schemeClr val="bg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3848" y="476672"/>
            <a:ext cx="5482951" cy="583268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 </a:t>
            </a:r>
          </a:p>
          <a:p>
            <a:r>
              <a:rPr lang="ru-RU" dirty="0" smtClean="0">
                <a:solidFill>
                  <a:schemeClr val="bg2"/>
                </a:solidFill>
              </a:rPr>
              <a:t>Лаврентій Похилевич</a:t>
            </a:r>
            <a:r>
              <a:rPr lang="ru-RU" dirty="0">
                <a:solidFill>
                  <a:schemeClr val="bg2"/>
                </a:solidFill>
              </a:rPr>
              <a:t> у книзі 1864 року ("Сказания о населенных пунктах Киевской губернии</a:t>
            </a:r>
            <a:r>
              <a:rPr lang="ru-RU" dirty="0" smtClean="0">
                <a:solidFill>
                  <a:schemeClr val="bg2"/>
                </a:solidFill>
              </a:rPr>
              <a:t>")</a:t>
            </a:r>
            <a:r>
              <a:rPr lang="ru-RU" dirty="0">
                <a:solidFill>
                  <a:schemeClr val="bg2"/>
                </a:solidFill>
              </a:rPr>
              <a:t> </a:t>
            </a:r>
            <a:r>
              <a:rPr lang="ru-RU" dirty="0" smtClean="0">
                <a:solidFill>
                  <a:schemeClr val="bg2"/>
                </a:solidFill>
              </a:rPr>
              <a:t>згадує також церкву як невеличкий однокупольний дерев’яний храм святої великомучениці Варвари, побудований на місці старої церкви у 1855 році за рахунок казни. Дзвіниці церква 1855-го року не мал.</a:t>
            </a:r>
          </a:p>
          <a:p>
            <a:endParaRPr lang="ru-RU" dirty="0"/>
          </a:p>
        </p:txBody>
      </p:sp>
      <p:pic>
        <p:nvPicPr>
          <p:cNvPr id="4" name="Содержимое 3" descr="фото церкв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470794"/>
            <a:ext cx="2736304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13189"/>
            <a:ext cx="8229600" cy="174481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Варваринська церква с.Пальчик</a:t>
            </a:r>
            <a:endParaRPr lang="ru-RU" dirty="0">
              <a:solidFill>
                <a:schemeClr val="bg2"/>
              </a:solidFill>
            </a:endParaRPr>
          </a:p>
        </p:txBody>
      </p:sp>
      <p:pic>
        <p:nvPicPr>
          <p:cNvPr id="4" name="Содержимое 3" descr="фото церква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379779" y="404664"/>
            <a:ext cx="6384441" cy="47085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45225"/>
            <a:ext cx="7859216" cy="936104"/>
          </a:xfrm>
        </p:spPr>
        <p:txBody>
          <a:bodyPr>
            <a:noAutofit/>
          </a:bodyPr>
          <a:lstStyle/>
          <a:p>
            <a:r>
              <a:rPr lang="ru-RU" sz="2400" b="0" dirty="0" smtClean="0">
                <a:solidFill>
                  <a:schemeClr val="bg2"/>
                </a:solidFill>
              </a:rPr>
              <a:t>У1910 році </a:t>
            </a:r>
            <a:r>
              <a:rPr lang="uk-UA" sz="2400" b="0" dirty="0" smtClean="0">
                <a:solidFill>
                  <a:schemeClr val="bg2"/>
                </a:solidFill>
              </a:rPr>
              <a:t>її </a:t>
            </a:r>
            <a:r>
              <a:rPr lang="ru-RU" sz="2400" b="0" dirty="0" err="1" smtClean="0">
                <a:solidFill>
                  <a:schemeClr val="bg2"/>
                </a:solidFill>
              </a:rPr>
              <a:t>було</a:t>
            </a:r>
            <a:r>
              <a:rPr lang="ru-RU" sz="2400" b="0" dirty="0" smtClean="0">
                <a:solidFill>
                  <a:schemeClr val="bg2"/>
                </a:solidFill>
              </a:rPr>
              <a:t> </a:t>
            </a:r>
            <a:r>
              <a:rPr lang="ru-RU" sz="2400" b="0" dirty="0" err="1" smtClean="0">
                <a:solidFill>
                  <a:schemeClr val="bg2"/>
                </a:solidFill>
              </a:rPr>
              <a:t>перебудовано</a:t>
            </a:r>
            <a:r>
              <a:rPr lang="ru-RU" sz="2400" b="0" dirty="0" smtClean="0">
                <a:solidFill>
                  <a:schemeClr val="bg2"/>
                </a:solidFill>
              </a:rPr>
              <a:t> та </a:t>
            </a:r>
            <a:r>
              <a:rPr lang="ru-RU" sz="2400" b="0" dirty="0" err="1" smtClean="0">
                <a:solidFill>
                  <a:schemeClr val="bg2"/>
                </a:solidFill>
              </a:rPr>
              <a:t>перейменовано</a:t>
            </a:r>
            <a:r>
              <a:rPr lang="ru-RU" sz="2400" b="0" dirty="0" smtClean="0">
                <a:solidFill>
                  <a:schemeClr val="bg2"/>
                </a:solidFill>
              </a:rPr>
              <a:t> на церкву </a:t>
            </a:r>
            <a:r>
              <a:rPr lang="ru-RU" sz="2400" b="0" dirty="0" err="1" smtClean="0">
                <a:solidFill>
                  <a:schemeClr val="bg2"/>
                </a:solidFill>
              </a:rPr>
              <a:t>Пресвятої</a:t>
            </a:r>
            <a:r>
              <a:rPr lang="ru-RU" sz="2400" b="0" dirty="0" smtClean="0">
                <a:solidFill>
                  <a:schemeClr val="bg2"/>
                </a:solidFill>
              </a:rPr>
              <a:t> </a:t>
            </a:r>
            <a:r>
              <a:rPr lang="ru-RU" sz="2400" b="0" dirty="0" err="1" smtClean="0">
                <a:solidFill>
                  <a:schemeClr val="bg2"/>
                </a:solidFill>
              </a:rPr>
              <a:t>Богородиці</a:t>
            </a:r>
            <a:r>
              <a:rPr lang="ru-RU" sz="2400" b="0" dirty="0" smtClean="0">
                <a:solidFill>
                  <a:schemeClr val="bg2"/>
                </a:solidFill>
              </a:rPr>
              <a:t>, яку </a:t>
            </a:r>
            <a:r>
              <a:rPr lang="ru-RU" sz="2400" b="0" dirty="0" err="1" smtClean="0">
                <a:solidFill>
                  <a:schemeClr val="bg2"/>
                </a:solidFill>
              </a:rPr>
              <a:t>зруйнували</a:t>
            </a:r>
            <a:r>
              <a:rPr lang="ru-RU" sz="2400" b="0" dirty="0" smtClean="0">
                <a:solidFill>
                  <a:schemeClr val="bg2"/>
                </a:solidFill>
              </a:rPr>
              <a:t>   1979 року</a:t>
            </a:r>
            <a:endParaRPr lang="ru-RU" sz="2400" dirty="0">
              <a:solidFill>
                <a:schemeClr val="bg2"/>
              </a:solidFill>
            </a:endParaRPr>
          </a:p>
        </p:txBody>
      </p:sp>
      <p:pic>
        <p:nvPicPr>
          <p:cNvPr id="4" name="Содержимое 3" descr="ajnj12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2267744" y="116632"/>
            <a:ext cx="4392487" cy="51845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НАШІ СЛАВНІ ЗЕМЛЯКИ</a:t>
            </a:r>
            <a:endParaRPr lang="ru-RU" sz="4400" dirty="0"/>
          </a:p>
        </p:txBody>
      </p:sp>
      <p:pic>
        <p:nvPicPr>
          <p:cNvPr id="4" name="Содержимое 4" descr="Єфремов_Петро_Олександрович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466636">
            <a:off x="5716620" y="1182697"/>
            <a:ext cx="2839526" cy="4149242"/>
          </a:xfrm>
        </p:spPr>
      </p:pic>
      <p:pic>
        <p:nvPicPr>
          <p:cNvPr id="7" name="Содержимое 4" descr="Єфремов_С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279472">
            <a:off x="878148" y="1134726"/>
            <a:ext cx="2901764" cy="419149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 rot="10800000" flipV="1">
            <a:off x="5436095" y="5326225"/>
            <a:ext cx="30773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2"/>
                </a:solidFill>
              </a:rPr>
              <a:t>Єфремов Петро Олександрович </a:t>
            </a:r>
            <a:endParaRPr lang="ru-RU" dirty="0" smtClean="0">
              <a:solidFill>
                <a:schemeClr val="bg2"/>
              </a:solidFill>
            </a:endParaRPr>
          </a:p>
          <a:p>
            <a:pPr algn="ctr"/>
            <a:r>
              <a:rPr lang="ru-RU" i="1" dirty="0" smtClean="0">
                <a:solidFill>
                  <a:schemeClr val="bg2"/>
                </a:solidFill>
              </a:rPr>
              <a:t>(</a:t>
            </a:r>
            <a:r>
              <a:rPr lang="ru-RU" dirty="0">
                <a:solidFill>
                  <a:schemeClr val="bg2"/>
                </a:solidFill>
              </a:rPr>
              <a:t>1883-1934) 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3664233"/>
            <a:ext cx="23042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solidFill>
                <a:schemeClr val="bg2"/>
              </a:solidFill>
            </a:endParaRPr>
          </a:p>
          <a:p>
            <a:pPr algn="ctr"/>
            <a:endParaRPr lang="ru-RU" dirty="0">
              <a:solidFill>
                <a:schemeClr val="bg2"/>
              </a:solidFill>
            </a:endParaRPr>
          </a:p>
          <a:p>
            <a:pPr algn="ctr"/>
            <a:endParaRPr lang="ru-RU" dirty="0" smtClean="0">
              <a:solidFill>
                <a:schemeClr val="bg2"/>
              </a:solidFill>
            </a:endParaRPr>
          </a:p>
          <a:p>
            <a:pPr algn="ctr"/>
            <a:endParaRPr lang="ru-RU" dirty="0" smtClean="0">
              <a:solidFill>
                <a:schemeClr val="bg2"/>
              </a:solidFill>
            </a:endParaRPr>
          </a:p>
          <a:p>
            <a:pPr algn="ctr"/>
            <a:endParaRPr lang="ru-RU" dirty="0">
              <a:solidFill>
                <a:schemeClr val="bg2"/>
              </a:solidFill>
            </a:endParaRPr>
          </a:p>
          <a:p>
            <a:pPr algn="ctr"/>
            <a:endParaRPr lang="ru-RU" dirty="0" smtClean="0">
              <a:solidFill>
                <a:schemeClr val="bg2"/>
              </a:solidFill>
            </a:endParaRPr>
          </a:p>
          <a:p>
            <a:pPr algn="ctr"/>
            <a:endParaRPr lang="ru-RU" dirty="0">
              <a:solidFill>
                <a:schemeClr val="bg2"/>
              </a:solidFill>
            </a:endParaRPr>
          </a:p>
          <a:p>
            <a:pPr algn="ctr"/>
            <a:endParaRPr lang="ru-RU" dirty="0" smtClean="0">
              <a:solidFill>
                <a:schemeClr val="bg2"/>
              </a:solidFill>
            </a:endParaRPr>
          </a:p>
          <a:p>
            <a:pPr algn="ctr"/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34441" y="3093721"/>
            <a:ext cx="1825392" cy="315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solidFill>
                <a:schemeClr val="bg2"/>
              </a:solidFill>
            </a:endParaRPr>
          </a:p>
          <a:p>
            <a:pPr algn="ctr"/>
            <a:endParaRPr lang="ru-RU" dirty="0">
              <a:solidFill>
                <a:schemeClr val="bg2"/>
              </a:solidFill>
            </a:endParaRPr>
          </a:p>
          <a:p>
            <a:pPr algn="ctr"/>
            <a:endParaRPr lang="ru-RU" dirty="0" smtClean="0">
              <a:solidFill>
                <a:schemeClr val="bg2"/>
              </a:solidFill>
            </a:endParaRPr>
          </a:p>
          <a:p>
            <a:pPr algn="ctr"/>
            <a:endParaRPr lang="ru-RU" dirty="0">
              <a:solidFill>
                <a:schemeClr val="bg2"/>
              </a:solidFill>
            </a:endParaRPr>
          </a:p>
          <a:p>
            <a:pPr algn="ctr"/>
            <a:endParaRPr lang="ru-RU" dirty="0" smtClean="0">
              <a:solidFill>
                <a:schemeClr val="bg2"/>
              </a:solidFill>
            </a:endParaRPr>
          </a:p>
          <a:p>
            <a:pPr algn="ctr"/>
            <a:endParaRPr lang="ru-RU" dirty="0">
              <a:solidFill>
                <a:schemeClr val="bg2"/>
              </a:solidFill>
            </a:endParaRPr>
          </a:p>
          <a:p>
            <a:pPr algn="ctr"/>
            <a:endParaRPr lang="ru-RU" dirty="0" smtClean="0">
              <a:solidFill>
                <a:schemeClr val="bg2"/>
              </a:solidFill>
            </a:endParaRPr>
          </a:p>
          <a:p>
            <a:pPr algn="ctr"/>
            <a:endParaRPr lang="ru-RU" dirty="0">
              <a:solidFill>
                <a:schemeClr val="bg2"/>
              </a:solidFill>
            </a:endParaRPr>
          </a:p>
          <a:p>
            <a:pPr algn="ctr"/>
            <a:r>
              <a:rPr lang="ru-RU" dirty="0" smtClean="0">
                <a:solidFill>
                  <a:schemeClr val="bg2"/>
                </a:solidFill>
              </a:rPr>
              <a:t>Єфремов Сергій </a:t>
            </a:r>
            <a:r>
              <a:rPr lang="ru-RU" dirty="0">
                <a:solidFill>
                  <a:schemeClr val="bg2"/>
                </a:solidFill>
              </a:rPr>
              <a:t>Олександрович </a:t>
            </a:r>
          </a:p>
          <a:p>
            <a:pPr algn="ctr"/>
            <a:r>
              <a:rPr lang="ru-RU" i="1" dirty="0">
                <a:solidFill>
                  <a:schemeClr val="bg2"/>
                </a:solidFill>
              </a:rPr>
              <a:t>(</a:t>
            </a:r>
            <a:r>
              <a:rPr lang="ru-RU" dirty="0" smtClean="0">
                <a:solidFill>
                  <a:schemeClr val="bg2"/>
                </a:solidFill>
              </a:rPr>
              <a:t>1876-1939)</a:t>
            </a: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45224"/>
            <a:ext cx="3322712" cy="864096"/>
          </a:xfrm>
        </p:spPr>
        <p:txBody>
          <a:bodyPr>
            <a:noAutofit/>
          </a:bodyPr>
          <a:lstStyle/>
          <a:p>
            <a:r>
              <a:rPr lang="uk-UA" sz="1800" dirty="0" smtClean="0">
                <a:solidFill>
                  <a:schemeClr val="bg2"/>
                </a:solidFill>
              </a:rPr>
              <a:t>Сергій Олександрович Єфремов  народився в селі Пальчик у 1876 році</a:t>
            </a:r>
            <a:endParaRPr lang="ru-RU" sz="1800" dirty="0">
              <a:solidFill>
                <a:schemeClr val="bg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260648"/>
            <a:ext cx="48245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ru-RU" sz="2400" dirty="0" smtClean="0">
                <a:solidFill>
                  <a:schemeClr val="bg2"/>
                </a:solidFill>
              </a:rPr>
              <a:t>Визначний </a:t>
            </a:r>
            <a:r>
              <a:rPr lang="ru-RU" sz="2400" dirty="0">
                <a:solidFill>
                  <a:schemeClr val="bg2"/>
                </a:solidFill>
              </a:rPr>
              <a:t>літературознавець, публіцист, </a:t>
            </a:r>
            <a:r>
              <a:rPr lang="ru-RU" sz="2400" dirty="0" smtClean="0">
                <a:solidFill>
                  <a:schemeClr val="bg2"/>
                </a:solidFill>
              </a:rPr>
              <a:t>громадсько-політич- ний </a:t>
            </a:r>
            <a:r>
              <a:rPr lang="ru-RU" sz="2400" dirty="0">
                <a:solidFill>
                  <a:schemeClr val="bg2"/>
                </a:solidFill>
              </a:rPr>
              <a:t>діяч, академік УАН, віце-президент ВУАН С. О. Єфремов - перший український </a:t>
            </a:r>
            <a:r>
              <a:rPr lang="ru-RU" sz="2400" dirty="0" smtClean="0">
                <a:solidFill>
                  <a:schemeClr val="bg2"/>
                </a:solidFill>
              </a:rPr>
              <a:t>профе- сійний </a:t>
            </a:r>
            <a:r>
              <a:rPr lang="ru-RU" sz="2400" dirty="0">
                <a:solidFill>
                  <a:schemeClr val="bg2"/>
                </a:solidFill>
              </a:rPr>
              <a:t>публіцист, блискучий літературознавець, </a:t>
            </a:r>
            <a:r>
              <a:rPr lang="ru-RU" sz="2400" dirty="0" smtClean="0">
                <a:solidFill>
                  <a:schemeClr val="bg2"/>
                </a:solidFill>
              </a:rPr>
              <a:t>який від- крив літературні </a:t>
            </a:r>
            <a:r>
              <a:rPr lang="ru-RU" sz="2400" dirty="0">
                <a:solidFill>
                  <a:schemeClr val="bg2"/>
                </a:solidFill>
              </a:rPr>
              <a:t>таланти Володимира Винниченка та Спиридона Черкасенка, один з лідерів </a:t>
            </a:r>
            <a:r>
              <a:rPr lang="ru-RU" sz="2400" dirty="0" smtClean="0">
                <a:solidFill>
                  <a:schemeClr val="bg2"/>
                </a:solidFill>
              </a:rPr>
              <a:t>провідних політичних українських партій </a:t>
            </a:r>
            <a:r>
              <a:rPr lang="ru-RU" sz="2400" dirty="0">
                <a:solidFill>
                  <a:schemeClr val="bg2"/>
                </a:solidFill>
              </a:rPr>
              <a:t>початку </a:t>
            </a:r>
            <a:r>
              <a:rPr lang="en-US" sz="2400" dirty="0">
                <a:solidFill>
                  <a:schemeClr val="bg2"/>
                </a:solidFill>
              </a:rPr>
              <a:t>XX </a:t>
            </a:r>
            <a:r>
              <a:rPr lang="ru-RU" sz="2400" dirty="0">
                <a:solidFill>
                  <a:schemeClr val="bg2"/>
                </a:solidFill>
              </a:rPr>
              <a:t>ст</a:t>
            </a:r>
            <a:r>
              <a:rPr lang="ru-RU" sz="2400" dirty="0" smtClean="0">
                <a:solidFill>
                  <a:schemeClr val="bg2"/>
                </a:solidFill>
              </a:rPr>
              <a:t>., </a:t>
            </a:r>
            <a:r>
              <a:rPr lang="ru-RU" sz="2400" dirty="0">
                <a:solidFill>
                  <a:schemeClr val="bg2"/>
                </a:solidFill>
              </a:rPr>
              <a:t>врешті - Центральної ради, </a:t>
            </a:r>
            <a:r>
              <a:rPr lang="ru-RU" sz="2400" dirty="0" smtClean="0">
                <a:solidFill>
                  <a:schemeClr val="bg2"/>
                </a:solidFill>
              </a:rPr>
              <a:t>С</a:t>
            </a:r>
            <a:r>
              <a:rPr lang="ru-RU" sz="2400" dirty="0">
                <a:solidFill>
                  <a:schemeClr val="bg2"/>
                </a:solidFill>
              </a:rPr>
              <a:t>. </a:t>
            </a:r>
            <a:r>
              <a:rPr lang="ru-RU" sz="2400" dirty="0" smtClean="0">
                <a:solidFill>
                  <a:schemeClr val="bg2"/>
                </a:solidFill>
              </a:rPr>
              <a:t>Єфремов уперше вжив </a:t>
            </a:r>
            <a:r>
              <a:rPr lang="ru-RU" sz="2400" dirty="0">
                <a:solidFill>
                  <a:schemeClr val="bg2"/>
                </a:solidFill>
              </a:rPr>
              <a:t>назву Українська </a:t>
            </a:r>
            <a:r>
              <a:rPr lang="ru-RU" sz="2400" dirty="0" smtClean="0">
                <a:solidFill>
                  <a:schemeClr val="bg2"/>
                </a:solidFill>
              </a:rPr>
              <a:t>Народна </a:t>
            </a:r>
            <a:r>
              <a:rPr lang="ru-RU" sz="2400" dirty="0">
                <a:solidFill>
                  <a:schemeClr val="bg2"/>
                </a:solidFill>
              </a:rPr>
              <a:t>Республіка, тобто став </a:t>
            </a:r>
            <a:r>
              <a:rPr lang="ru-RU" sz="2400" dirty="0" smtClean="0">
                <a:solidFill>
                  <a:schemeClr val="bg2"/>
                </a:solidFill>
              </a:rPr>
              <a:t>«хрещеним батьком» </a:t>
            </a:r>
            <a:r>
              <a:rPr lang="ru-RU" sz="2400" dirty="0">
                <a:solidFill>
                  <a:schemeClr val="bg2"/>
                </a:solidFill>
              </a:rPr>
              <a:t>УНР.</a:t>
            </a:r>
          </a:p>
        </p:txBody>
      </p:sp>
      <p:pic>
        <p:nvPicPr>
          <p:cNvPr id="8" name="Содержимое 4" descr="Єфремов_С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1560" y="476672"/>
            <a:ext cx="2952328" cy="46085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302</TotalTime>
  <Words>442</Words>
  <Application>Microsoft Office PowerPoint</Application>
  <PresentationFormat>Экран (4:3)</PresentationFormat>
  <Paragraphs>88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Пальчиківський заклад загальної середньої освіти   Підпроєкт Ліги старшокласників  “Пишаюся тобою, рідний краю!”    </vt:lpstr>
      <vt:lpstr>ПАЛЬЧИК — село,  розташоване на лівому березі Гнилого Тікичу</vt:lpstr>
      <vt:lpstr>У Катеринопільському районі чимало неповторних краєвидів. Звісно, більшість із них над водоймами – ставками й річками. Найвідомішим туристичним місцем тут вважають пальчиківську, луківську скали . Нещодавно на луківській скалі впорядкували зону відпочинку. Тепер можна цивілізовано провести час на природі, полюбуватись екосистемою Гнилого Тікича. </vt:lpstr>
      <vt:lpstr>Вперше Пальчик згадується у другій половині XVIII століття.</vt:lpstr>
      <vt:lpstr>Слайд 5</vt:lpstr>
      <vt:lpstr>Варваринська церква с.Пальчик</vt:lpstr>
      <vt:lpstr>У1910 році її було перебудовано та перейменовано на церкву Пресвятої Богородиці, яку зруйнували   1979 року</vt:lpstr>
      <vt:lpstr>НАШІ СЛАВНІ ЗЕМЛЯКИ</vt:lpstr>
      <vt:lpstr>Сергій Олександрович Єфремов  народився в селі Пальчик у 1876 році</vt:lpstr>
      <vt:lpstr>Слайд 10</vt:lpstr>
      <vt:lpstr>В селі Пальчик на 11 років пізніше за Серія Єфремова народилась ще одна неординарна людина – поет Коваленко Микола Васильович</vt:lpstr>
      <vt:lpstr>Анатолій Полікарпович Хміль - партизан</vt:lpstr>
      <vt:lpstr>Поет  ЯКІВ ІВАНОВИЧ ІВАШКЕВИЧ</vt:lpstr>
      <vt:lpstr>ДЯКУЄМО ЗА УВАГУ.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пАЛЬЧИК</dc:title>
  <dc:creator>111</dc:creator>
  <cp:lastModifiedBy>Adm</cp:lastModifiedBy>
  <cp:revision>33</cp:revision>
  <dcterms:created xsi:type="dcterms:W3CDTF">2021-10-17T13:29:24Z</dcterms:created>
  <dcterms:modified xsi:type="dcterms:W3CDTF">2021-10-26T09:58:19Z</dcterms:modified>
</cp:coreProperties>
</file>